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8" r:id="rId9"/>
    <p:sldId id="266" r:id="rId10"/>
    <p:sldId id="269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F9A34-46A2-4F65-8D6B-9EBB164FBD14}" type="doc">
      <dgm:prSet loTypeId="urn:microsoft.com/office/officeart/2005/8/layout/hProcess9" loCatId="process" qsTypeId="urn:microsoft.com/office/officeart/2005/8/quickstyle/3d1" qsCatId="3D" csTypeId="urn:microsoft.com/office/officeart/2005/8/colors/accent4_3" csCatId="accent4" phldr="1"/>
      <dgm:spPr/>
      <dgm:t>
        <a:bodyPr/>
        <a:lstStyle/>
        <a:p>
          <a:endParaRPr lang="de-DE"/>
        </a:p>
      </dgm:t>
    </dgm:pt>
    <dgm:pt modelId="{8A3F48BA-BBE9-4FD8-9D3F-E4E8D86AD26A}">
      <dgm:prSet custT="1"/>
      <dgm:spPr/>
      <dgm:t>
        <a:bodyPr/>
        <a:lstStyle/>
        <a:p>
          <a:pPr rtl="0"/>
          <a:r>
            <a:rPr lang="pl-PL" sz="1400" b="1" dirty="0"/>
            <a:t>Podzielcie się na cztery grupy</a:t>
          </a:r>
        </a:p>
      </dgm:t>
    </dgm:pt>
    <dgm:pt modelId="{BC8C7C59-3928-46F4-B2CC-29F11DEC1DC5}" type="parTrans" cxnId="{0032A2AA-FE34-476E-B136-F9E5D17674F9}">
      <dgm:prSet/>
      <dgm:spPr/>
      <dgm:t>
        <a:bodyPr/>
        <a:lstStyle/>
        <a:p>
          <a:endParaRPr lang="de-DE"/>
        </a:p>
      </dgm:t>
    </dgm:pt>
    <dgm:pt modelId="{49EE0F1C-6BD3-462D-87C6-3A5F3B198073}" type="sibTrans" cxnId="{0032A2AA-FE34-476E-B136-F9E5D17674F9}">
      <dgm:prSet/>
      <dgm:spPr/>
      <dgm:t>
        <a:bodyPr/>
        <a:lstStyle/>
        <a:p>
          <a:endParaRPr lang="de-DE"/>
        </a:p>
      </dgm:t>
    </dgm:pt>
    <dgm:pt modelId="{AF2C632E-42F1-4462-A81D-AAF1D3DD14DB}">
      <dgm:prSet custT="1"/>
      <dgm:spPr/>
      <dgm:t>
        <a:bodyPr/>
        <a:lstStyle/>
        <a:p>
          <a:pPr rtl="0"/>
          <a:r>
            <a:rPr lang="pl-PL" sz="1400" b="1" dirty="0"/>
            <a:t>W każdej grupie wybierzcie lidera odpowiedzialnego za przebieg Waszej pracy</a:t>
          </a:r>
        </a:p>
      </dgm:t>
    </dgm:pt>
    <dgm:pt modelId="{611DF0E5-0295-4498-AC8D-70FE63F944D3}" type="parTrans" cxnId="{4E99B7B6-0977-42F5-A82B-D4458117F4E7}">
      <dgm:prSet/>
      <dgm:spPr/>
      <dgm:t>
        <a:bodyPr/>
        <a:lstStyle/>
        <a:p>
          <a:endParaRPr lang="de-DE"/>
        </a:p>
      </dgm:t>
    </dgm:pt>
    <dgm:pt modelId="{B2724D9A-F173-42E4-ABB8-2C90DEB5B805}" type="sibTrans" cxnId="{4E99B7B6-0977-42F5-A82B-D4458117F4E7}">
      <dgm:prSet/>
      <dgm:spPr/>
      <dgm:t>
        <a:bodyPr/>
        <a:lstStyle/>
        <a:p>
          <a:endParaRPr lang="de-DE"/>
        </a:p>
      </dgm:t>
    </dgm:pt>
    <dgm:pt modelId="{1357F708-7740-4128-9F49-5237A30DA696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pl-PL" sz="1400" b="1" dirty="0"/>
            <a:t>Liderzy grupy wylosują dwa testy, na podstawie których opracujecie</a:t>
          </a:r>
        </a:p>
        <a:p>
          <a:pPr rtl="0">
            <a:spcAft>
              <a:spcPts val="0"/>
            </a:spcAft>
          </a:pPr>
          <a:r>
            <a:rPr lang="pl-PL" sz="1400" b="1" dirty="0" err="1"/>
            <a:t>quizziz</a:t>
          </a:r>
          <a:endParaRPr lang="pl-PL" sz="1400" b="1" dirty="0"/>
        </a:p>
      </dgm:t>
    </dgm:pt>
    <dgm:pt modelId="{2A37CCFA-67F2-4893-B1BF-FAA4309CE336}" type="parTrans" cxnId="{5B79BD6E-57DC-4DAC-9852-233FC0D75820}">
      <dgm:prSet/>
      <dgm:spPr/>
      <dgm:t>
        <a:bodyPr/>
        <a:lstStyle/>
        <a:p>
          <a:endParaRPr lang="de-DE"/>
        </a:p>
      </dgm:t>
    </dgm:pt>
    <dgm:pt modelId="{BFA6B060-625C-432F-92E5-2A5E8A36556F}" type="sibTrans" cxnId="{5B79BD6E-57DC-4DAC-9852-233FC0D75820}">
      <dgm:prSet/>
      <dgm:spPr/>
      <dgm:t>
        <a:bodyPr/>
        <a:lstStyle/>
        <a:p>
          <a:endParaRPr lang="de-DE"/>
        </a:p>
      </dgm:t>
    </dgm:pt>
    <dgm:pt modelId="{000A8514-125B-4655-9994-6C4B48AD1DE2}">
      <dgm:prSet custT="1"/>
      <dgm:spPr/>
      <dgm:t>
        <a:bodyPr/>
        <a:lstStyle/>
        <a:p>
          <a:pPr rtl="0"/>
          <a:r>
            <a:rPr lang="pl-PL" sz="1400" b="1" dirty="0"/>
            <a:t>Zapoznajcie się z zasadami tworzenia </a:t>
          </a:r>
          <a:r>
            <a:rPr lang="pl-PL" sz="1400" b="1" dirty="0" err="1"/>
            <a:t>quizizzu</a:t>
          </a:r>
          <a:endParaRPr lang="pl-PL" sz="1400" b="1" dirty="0"/>
        </a:p>
      </dgm:t>
    </dgm:pt>
    <dgm:pt modelId="{10AFAE77-7AFA-47FA-A0EF-1E76B23BC052}" type="parTrans" cxnId="{B8D048D0-5633-421C-A9C8-0BE68E0C455B}">
      <dgm:prSet/>
      <dgm:spPr/>
      <dgm:t>
        <a:bodyPr/>
        <a:lstStyle/>
        <a:p>
          <a:endParaRPr lang="de-DE"/>
        </a:p>
      </dgm:t>
    </dgm:pt>
    <dgm:pt modelId="{ACFC8856-9F2A-4EC5-8B50-9137F80CBCE2}" type="sibTrans" cxnId="{B8D048D0-5633-421C-A9C8-0BE68E0C455B}">
      <dgm:prSet/>
      <dgm:spPr/>
      <dgm:t>
        <a:bodyPr/>
        <a:lstStyle/>
        <a:p>
          <a:endParaRPr lang="de-DE"/>
        </a:p>
      </dgm:t>
    </dgm:pt>
    <dgm:pt modelId="{5A9B904E-3BF1-4D9B-8D74-BC7FE6A13110}">
      <dgm:prSet custT="1"/>
      <dgm:spPr/>
      <dgm:t>
        <a:bodyPr/>
        <a:lstStyle/>
        <a:p>
          <a:pPr rtl="0"/>
          <a:r>
            <a:rPr lang="pl-PL" sz="1400" b="1" dirty="0"/>
            <a:t>Szukajcie wskazówek w filmikach, do których link jest w zasobach</a:t>
          </a:r>
        </a:p>
      </dgm:t>
    </dgm:pt>
    <dgm:pt modelId="{E4B9C7C1-776B-463D-8B16-63BF471B35DD}" type="parTrans" cxnId="{1B32591A-0E38-4CF8-A215-5640DFFC5D8E}">
      <dgm:prSet/>
      <dgm:spPr/>
      <dgm:t>
        <a:bodyPr/>
        <a:lstStyle/>
        <a:p>
          <a:endParaRPr lang="de-DE"/>
        </a:p>
      </dgm:t>
    </dgm:pt>
    <dgm:pt modelId="{CAF626B2-081E-43E5-93D0-232A72F9F6E3}" type="sibTrans" cxnId="{1B32591A-0E38-4CF8-A215-5640DFFC5D8E}">
      <dgm:prSet/>
      <dgm:spPr/>
      <dgm:t>
        <a:bodyPr/>
        <a:lstStyle/>
        <a:p>
          <a:endParaRPr lang="de-DE"/>
        </a:p>
      </dgm:t>
    </dgm:pt>
    <dgm:pt modelId="{6B138865-CB84-4598-9BF9-436AFEA8BAD1}" type="pres">
      <dgm:prSet presAssocID="{39EF9A34-46A2-4F65-8D6B-9EBB164FBD14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F9CCFD8-9538-4DB5-985D-5250D621BA9F}" type="pres">
      <dgm:prSet presAssocID="{39EF9A34-46A2-4F65-8D6B-9EBB164FBD14}" presName="arrow" presStyleLbl="bgShp" presStyleIdx="0" presStyleCnt="1" custScaleX="117647" custLinFactNeighborX="1014"/>
      <dgm:spPr/>
    </dgm:pt>
    <dgm:pt modelId="{35CCB5B7-D768-4EA9-9146-07421F46DB76}" type="pres">
      <dgm:prSet presAssocID="{39EF9A34-46A2-4F65-8D6B-9EBB164FBD14}" presName="linearProcess" presStyleCnt="0"/>
      <dgm:spPr/>
    </dgm:pt>
    <dgm:pt modelId="{9C98C287-8B95-40E9-A8A4-A3A988E3994F}" type="pres">
      <dgm:prSet presAssocID="{8A3F48BA-BBE9-4FD8-9D3F-E4E8D86AD26A}" presName="textNode" presStyleLbl="node1" presStyleIdx="0" presStyleCnt="5" custLinFactNeighborX="-94307" custLinFactNeighborY="67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37044B-6381-49AF-BF16-F2F8E6BECEA8}" type="pres">
      <dgm:prSet presAssocID="{49EE0F1C-6BD3-462D-87C6-3A5F3B198073}" presName="sibTrans" presStyleCnt="0"/>
      <dgm:spPr/>
    </dgm:pt>
    <dgm:pt modelId="{A3240F46-0500-45E4-A982-2C7EF6675C45}" type="pres">
      <dgm:prSet presAssocID="{AF2C632E-42F1-4462-A81D-AAF1D3DD14DB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35647E-6FF7-4DC9-908E-C271F84F93C2}" type="pres">
      <dgm:prSet presAssocID="{B2724D9A-F173-42E4-ABB8-2C90DEB5B805}" presName="sibTrans" presStyleCnt="0"/>
      <dgm:spPr/>
    </dgm:pt>
    <dgm:pt modelId="{0E5E8A21-7E9A-454F-8AA7-D62250BFF34C}" type="pres">
      <dgm:prSet presAssocID="{1357F708-7740-4128-9F49-5237A30DA696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7CC9245-C67F-463A-A8C3-137655D4B7DE}" type="pres">
      <dgm:prSet presAssocID="{BFA6B060-625C-432F-92E5-2A5E8A36556F}" presName="sibTrans" presStyleCnt="0"/>
      <dgm:spPr/>
    </dgm:pt>
    <dgm:pt modelId="{A2998647-4929-472F-971E-CED968D60040}" type="pres">
      <dgm:prSet presAssocID="{000A8514-125B-4655-9994-6C4B48AD1DE2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2E951E9-ABAB-40D8-8FE4-8044D5050F25}" type="pres">
      <dgm:prSet presAssocID="{ACFC8856-9F2A-4EC5-8B50-9137F80CBCE2}" presName="sibTrans" presStyleCnt="0"/>
      <dgm:spPr/>
    </dgm:pt>
    <dgm:pt modelId="{920E8320-090F-474F-AE81-CEE06179DF07}" type="pres">
      <dgm:prSet presAssocID="{5A9B904E-3BF1-4D9B-8D74-BC7FE6A13110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B32591A-0E38-4CF8-A215-5640DFFC5D8E}" srcId="{39EF9A34-46A2-4F65-8D6B-9EBB164FBD14}" destId="{5A9B904E-3BF1-4D9B-8D74-BC7FE6A13110}" srcOrd="4" destOrd="0" parTransId="{E4B9C7C1-776B-463D-8B16-63BF471B35DD}" sibTransId="{CAF626B2-081E-43E5-93D0-232A72F9F6E3}"/>
    <dgm:cxn modelId="{0032A2AA-FE34-476E-B136-F9E5D17674F9}" srcId="{39EF9A34-46A2-4F65-8D6B-9EBB164FBD14}" destId="{8A3F48BA-BBE9-4FD8-9D3F-E4E8D86AD26A}" srcOrd="0" destOrd="0" parTransId="{BC8C7C59-3928-46F4-B2CC-29F11DEC1DC5}" sibTransId="{49EE0F1C-6BD3-462D-87C6-3A5F3B198073}"/>
    <dgm:cxn modelId="{0ADE43B3-009E-4641-892D-B36BE9CD6B55}" type="presOf" srcId="{5A9B904E-3BF1-4D9B-8D74-BC7FE6A13110}" destId="{920E8320-090F-474F-AE81-CEE06179DF07}" srcOrd="0" destOrd="0" presId="urn:microsoft.com/office/officeart/2005/8/layout/hProcess9"/>
    <dgm:cxn modelId="{255A6AF5-A154-4B5D-A2B7-74D0EC09DD6E}" type="presOf" srcId="{000A8514-125B-4655-9994-6C4B48AD1DE2}" destId="{A2998647-4929-472F-971E-CED968D60040}" srcOrd="0" destOrd="0" presId="urn:microsoft.com/office/officeart/2005/8/layout/hProcess9"/>
    <dgm:cxn modelId="{4E99B7B6-0977-42F5-A82B-D4458117F4E7}" srcId="{39EF9A34-46A2-4F65-8D6B-9EBB164FBD14}" destId="{AF2C632E-42F1-4462-A81D-AAF1D3DD14DB}" srcOrd="1" destOrd="0" parTransId="{611DF0E5-0295-4498-AC8D-70FE63F944D3}" sibTransId="{B2724D9A-F173-42E4-ABB8-2C90DEB5B805}"/>
    <dgm:cxn modelId="{AE024817-6C73-46C5-BD71-439947207DE0}" type="presOf" srcId="{39EF9A34-46A2-4F65-8D6B-9EBB164FBD14}" destId="{6B138865-CB84-4598-9BF9-436AFEA8BAD1}" srcOrd="0" destOrd="0" presId="urn:microsoft.com/office/officeart/2005/8/layout/hProcess9"/>
    <dgm:cxn modelId="{5B79BD6E-57DC-4DAC-9852-233FC0D75820}" srcId="{39EF9A34-46A2-4F65-8D6B-9EBB164FBD14}" destId="{1357F708-7740-4128-9F49-5237A30DA696}" srcOrd="2" destOrd="0" parTransId="{2A37CCFA-67F2-4893-B1BF-FAA4309CE336}" sibTransId="{BFA6B060-625C-432F-92E5-2A5E8A36556F}"/>
    <dgm:cxn modelId="{9E8AB638-A88D-4FAA-B05E-F0E7FB7C3069}" type="presOf" srcId="{8A3F48BA-BBE9-4FD8-9D3F-E4E8D86AD26A}" destId="{9C98C287-8B95-40E9-A8A4-A3A988E3994F}" srcOrd="0" destOrd="0" presId="urn:microsoft.com/office/officeart/2005/8/layout/hProcess9"/>
    <dgm:cxn modelId="{51175916-80F8-4B7B-A5BB-BE48C6D2D769}" type="presOf" srcId="{AF2C632E-42F1-4462-A81D-AAF1D3DD14DB}" destId="{A3240F46-0500-45E4-A982-2C7EF6675C45}" srcOrd="0" destOrd="0" presId="urn:microsoft.com/office/officeart/2005/8/layout/hProcess9"/>
    <dgm:cxn modelId="{B8D048D0-5633-421C-A9C8-0BE68E0C455B}" srcId="{39EF9A34-46A2-4F65-8D6B-9EBB164FBD14}" destId="{000A8514-125B-4655-9994-6C4B48AD1DE2}" srcOrd="3" destOrd="0" parTransId="{10AFAE77-7AFA-47FA-A0EF-1E76B23BC052}" sibTransId="{ACFC8856-9F2A-4EC5-8B50-9137F80CBCE2}"/>
    <dgm:cxn modelId="{2F238442-321D-4C49-AB56-62917252257D}" type="presOf" srcId="{1357F708-7740-4128-9F49-5237A30DA696}" destId="{0E5E8A21-7E9A-454F-8AA7-D62250BFF34C}" srcOrd="0" destOrd="0" presId="urn:microsoft.com/office/officeart/2005/8/layout/hProcess9"/>
    <dgm:cxn modelId="{B08CB554-6976-4EB5-8F80-BD2CF50C3D8E}" type="presParOf" srcId="{6B138865-CB84-4598-9BF9-436AFEA8BAD1}" destId="{0F9CCFD8-9538-4DB5-985D-5250D621BA9F}" srcOrd="0" destOrd="0" presId="urn:microsoft.com/office/officeart/2005/8/layout/hProcess9"/>
    <dgm:cxn modelId="{682B8C4C-3B0A-4D8C-B409-C8E9EB915FEB}" type="presParOf" srcId="{6B138865-CB84-4598-9BF9-436AFEA8BAD1}" destId="{35CCB5B7-D768-4EA9-9146-07421F46DB76}" srcOrd="1" destOrd="0" presId="urn:microsoft.com/office/officeart/2005/8/layout/hProcess9"/>
    <dgm:cxn modelId="{ED1DB8D6-9279-48F9-83BF-1695D2A2E25C}" type="presParOf" srcId="{35CCB5B7-D768-4EA9-9146-07421F46DB76}" destId="{9C98C287-8B95-40E9-A8A4-A3A988E3994F}" srcOrd="0" destOrd="0" presId="urn:microsoft.com/office/officeart/2005/8/layout/hProcess9"/>
    <dgm:cxn modelId="{DAB191E5-8F88-4176-BB19-720DC3E0B8A9}" type="presParOf" srcId="{35CCB5B7-D768-4EA9-9146-07421F46DB76}" destId="{8D37044B-6381-49AF-BF16-F2F8E6BECEA8}" srcOrd="1" destOrd="0" presId="urn:microsoft.com/office/officeart/2005/8/layout/hProcess9"/>
    <dgm:cxn modelId="{9B6A7F08-54A5-495F-B4DB-3E810A07F1E5}" type="presParOf" srcId="{35CCB5B7-D768-4EA9-9146-07421F46DB76}" destId="{A3240F46-0500-45E4-A982-2C7EF6675C45}" srcOrd="2" destOrd="0" presId="urn:microsoft.com/office/officeart/2005/8/layout/hProcess9"/>
    <dgm:cxn modelId="{6B76AFA9-D9A6-4200-A62D-6A4FDAC68230}" type="presParOf" srcId="{35CCB5B7-D768-4EA9-9146-07421F46DB76}" destId="{5B35647E-6FF7-4DC9-908E-C271F84F93C2}" srcOrd="3" destOrd="0" presId="urn:microsoft.com/office/officeart/2005/8/layout/hProcess9"/>
    <dgm:cxn modelId="{BFD3D255-23E4-4CFC-AF89-6E562FFDB1BE}" type="presParOf" srcId="{35CCB5B7-D768-4EA9-9146-07421F46DB76}" destId="{0E5E8A21-7E9A-454F-8AA7-D62250BFF34C}" srcOrd="4" destOrd="0" presId="urn:microsoft.com/office/officeart/2005/8/layout/hProcess9"/>
    <dgm:cxn modelId="{5BC4A609-41B8-4027-9A0A-9ECE3DDD37E6}" type="presParOf" srcId="{35CCB5B7-D768-4EA9-9146-07421F46DB76}" destId="{37CC9245-C67F-463A-A8C3-137655D4B7DE}" srcOrd="5" destOrd="0" presId="urn:microsoft.com/office/officeart/2005/8/layout/hProcess9"/>
    <dgm:cxn modelId="{2E1BFD58-5AA0-4A23-9964-751DE884F69B}" type="presParOf" srcId="{35CCB5B7-D768-4EA9-9146-07421F46DB76}" destId="{A2998647-4929-472F-971E-CED968D60040}" srcOrd="6" destOrd="0" presId="urn:microsoft.com/office/officeart/2005/8/layout/hProcess9"/>
    <dgm:cxn modelId="{641E9339-B0C8-4C79-96C2-CEC364E66F47}" type="presParOf" srcId="{35CCB5B7-D768-4EA9-9146-07421F46DB76}" destId="{02E951E9-ABAB-40D8-8FE4-8044D5050F25}" srcOrd="7" destOrd="0" presId="urn:microsoft.com/office/officeart/2005/8/layout/hProcess9"/>
    <dgm:cxn modelId="{77DE22B0-21C6-4858-AD44-379D40D5B034}" type="presParOf" srcId="{35CCB5B7-D768-4EA9-9146-07421F46DB76}" destId="{920E8320-090F-474F-AE81-CEE06179DF0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9CCFD8-9538-4DB5-985D-5250D621BA9F}">
      <dsp:nvSpPr>
        <dsp:cNvPr id="0" name=""/>
        <dsp:cNvSpPr/>
      </dsp:nvSpPr>
      <dsp:spPr>
        <a:xfrm>
          <a:off x="4" y="0"/>
          <a:ext cx="8352923" cy="5233792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C98C287-8B95-40E9-A8A4-A3A988E3994F}">
      <dsp:nvSpPr>
        <dsp:cNvPr id="0" name=""/>
        <dsp:cNvSpPr/>
      </dsp:nvSpPr>
      <dsp:spPr>
        <a:xfrm>
          <a:off x="0" y="1584185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/>
            <a:t>Podzielcie się na cztery grupy</a:t>
          </a:r>
        </a:p>
      </dsp:txBody>
      <dsp:txXfrm>
        <a:off x="0" y="1584185"/>
        <a:ext cx="1473182" cy="2093516"/>
      </dsp:txXfrm>
    </dsp:sp>
    <dsp:sp modelId="{A3240F46-0500-45E4-A982-2C7EF6675C45}">
      <dsp:nvSpPr>
        <dsp:cNvPr id="0" name=""/>
        <dsp:cNvSpPr/>
      </dsp:nvSpPr>
      <dsp:spPr>
        <a:xfrm>
          <a:off x="1721159" y="1570137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5811"/>
                <a:satOff val="404"/>
                <a:lumOff val="5323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5811"/>
                <a:satOff val="404"/>
                <a:lumOff val="5323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5811"/>
                <a:satOff val="404"/>
                <a:lumOff val="53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/>
            <a:t>W każdej grupie wybierzcie lidera odpowiedzialnego za przebieg Waszej pracy</a:t>
          </a:r>
        </a:p>
      </dsp:txBody>
      <dsp:txXfrm>
        <a:off x="1721159" y="1570137"/>
        <a:ext cx="1473182" cy="2093516"/>
      </dsp:txXfrm>
    </dsp:sp>
    <dsp:sp modelId="{0E5E8A21-7E9A-454F-8AA7-D62250BFF34C}">
      <dsp:nvSpPr>
        <dsp:cNvPr id="0" name=""/>
        <dsp:cNvSpPr/>
      </dsp:nvSpPr>
      <dsp:spPr>
        <a:xfrm>
          <a:off x="3439872" y="1570137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11623"/>
                <a:satOff val="808"/>
                <a:lumOff val="10645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11623"/>
                <a:satOff val="808"/>
                <a:lumOff val="10645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11623"/>
                <a:satOff val="808"/>
                <a:lumOff val="106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b="1" kern="1200" dirty="0"/>
            <a:t>Liderzy grupy wylosują dwa testy, na podstawie których opracujecie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pl-PL" sz="1400" b="1" kern="1200" dirty="0" err="1"/>
            <a:t>quizziz</a:t>
          </a:r>
          <a:endParaRPr lang="pl-PL" sz="1400" b="1" kern="1200" dirty="0"/>
        </a:p>
      </dsp:txBody>
      <dsp:txXfrm>
        <a:off x="3439872" y="1570137"/>
        <a:ext cx="1473182" cy="2093516"/>
      </dsp:txXfrm>
    </dsp:sp>
    <dsp:sp modelId="{A2998647-4929-472F-971E-CED968D60040}">
      <dsp:nvSpPr>
        <dsp:cNvPr id="0" name=""/>
        <dsp:cNvSpPr/>
      </dsp:nvSpPr>
      <dsp:spPr>
        <a:xfrm>
          <a:off x="5158585" y="1570137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17434"/>
                <a:satOff val="1212"/>
                <a:lumOff val="1596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17434"/>
                <a:satOff val="1212"/>
                <a:lumOff val="1596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17434"/>
                <a:satOff val="1212"/>
                <a:lumOff val="159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/>
            <a:t>Zapoznajcie się z zasadami tworzenia </a:t>
          </a:r>
          <a:r>
            <a:rPr lang="pl-PL" sz="1400" b="1" kern="1200" dirty="0" err="1"/>
            <a:t>quizizzu</a:t>
          </a:r>
          <a:endParaRPr lang="pl-PL" sz="1400" b="1" kern="1200" dirty="0"/>
        </a:p>
      </dsp:txBody>
      <dsp:txXfrm>
        <a:off x="5158585" y="1570137"/>
        <a:ext cx="1473182" cy="2093516"/>
      </dsp:txXfrm>
    </dsp:sp>
    <dsp:sp modelId="{920E8320-090F-474F-AE81-CEE06179DF07}">
      <dsp:nvSpPr>
        <dsp:cNvPr id="0" name=""/>
        <dsp:cNvSpPr/>
      </dsp:nvSpPr>
      <dsp:spPr>
        <a:xfrm>
          <a:off x="6877298" y="1570137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23245"/>
                <a:satOff val="1616"/>
                <a:lumOff val="2129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23245"/>
                <a:satOff val="1616"/>
                <a:lumOff val="2129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23245"/>
                <a:satOff val="1616"/>
                <a:lumOff val="212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/>
            <a:t>Szukajcie wskazówek w filmikach, do których link jest w zasobach</a:t>
          </a:r>
        </a:p>
      </dsp:txBody>
      <dsp:txXfrm>
        <a:off x="6877298" y="1570137"/>
        <a:ext cx="1473182" cy="2093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oliniow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oliniow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oliniow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oliniow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oliniow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oliniow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6000"/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sharpenSoften amount="-43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</a:extLst>
          </a:blip>
          <a:srcRect/>
          <a:stretch>
            <a:fillRect t="9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3D77C8-433E-49CA-B01A-2C1532D55961}" type="datetimeFigureOut">
              <a:rPr lang="pl-PL" smtClean="0"/>
              <a:pPr/>
              <a:t>2021-08-17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olthemes.wordpress.com/2018/03/29/quizizz-sprawdz-ucznia-quizem/" TargetMode="External"/><Relationship Id="rId3" Type="http://schemas.microsoft.com/office/2007/relationships/hdphoto" Target="../media/hdphoto3.wdp"/><Relationship Id="rId7" Type="http://schemas.openxmlformats.org/officeDocument/2006/relationships/hyperlink" Target="http://mcdn.edu.pl/wp-content/uploads/2020/04/Quizziz-instrukcja-Sykulska.pdf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kusze.pl/egzamin-zawodowy-administracyjno-uslugowy/" TargetMode="External"/><Relationship Id="rId5" Type="http://schemas.openxmlformats.org/officeDocument/2006/relationships/hyperlink" Target="https://www.youtube.com/watch?v=00wtJcmHkeU" TargetMode="External"/><Relationship Id="rId4" Type="http://schemas.openxmlformats.org/officeDocument/2006/relationships/hyperlink" Target="https://quizizz.com/admi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7772400" cy="1470025"/>
          </a:xfrm>
        </p:spPr>
        <p:txBody>
          <a:bodyPr/>
          <a:lstStyle/>
          <a:p>
            <a:r>
              <a:rPr lang="pl-PL" dirty="0"/>
              <a:t>A, B, C, czy może D?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99184" y="2636912"/>
            <a:ext cx="6549280" cy="321791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WEB QUEST przeznaczony jest dla uczniów słabosłyszących i  niesłyszących szkoły policealnej kształcących się na kierunku technik usług pocztowych i finansowych.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Celem tego WQ jest stworzenie narzędzi, które pozwolą na ćwiczenie i  utrwalenie zadań testowych do egzaminu zawodowego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 </a:t>
            </a:r>
          </a:p>
          <a:p>
            <a:pPr algn="just"/>
            <a:endParaRPr lang="pl-PL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649616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52FE01F-15F6-435B-A514-20F683E1F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2860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299352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2000"/>
            <a:lum/>
          </a:blip>
          <a:srcRect/>
          <a:stretch>
            <a:fillRect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467600" cy="1143000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Uczycie się na kierunku </a:t>
            </a:r>
            <a:r>
              <a:rPr lang="pl-PL" i="1" dirty="0"/>
              <a:t>technik usług pocztowych</a:t>
            </a:r>
            <a:br>
              <a:rPr lang="pl-PL" i="1" dirty="0"/>
            </a:br>
            <a:r>
              <a:rPr lang="pl-PL" i="1" dirty="0"/>
              <a:t> i finansowych</a:t>
            </a:r>
            <a:r>
              <a:rPr lang="pl-PL" dirty="0"/>
              <a:t>, aby w przyszłości pracować w zawodzie musicie zdać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egzamin zawodowy</a:t>
            </a:r>
            <a:r>
              <a:rPr lang="pl-PL" dirty="0"/>
              <a:t>, który potwierdzi Wasze kwalifikacje w zawodzie, w którym się kształcicie</a:t>
            </a:r>
          </a:p>
          <a:p>
            <a:pPr marL="0" indent="0" algn="just">
              <a:buNone/>
            </a:pPr>
            <a:r>
              <a:rPr lang="pl-PL" dirty="0"/>
              <a:t> </a:t>
            </a:r>
          </a:p>
          <a:p>
            <a:pPr marL="0" indent="0" algn="just">
              <a:buNone/>
            </a:pPr>
            <a:r>
              <a:rPr lang="pl-PL" dirty="0"/>
              <a:t>Waszym zadaniem będzie stworzenie </a:t>
            </a:r>
            <a:r>
              <a:rPr lang="pl-P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Quizizu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/>
              <a:t>z zadaniami testowymi sprawdzającymi wiedzę z zakresu świadczenia usług pocztowych i finansowych oraz wykonywania zadań ekspedycyjno-rozdzielczych.</a:t>
            </a:r>
          </a:p>
          <a:p>
            <a:pPr marL="0" indent="0" algn="just">
              <a:buNone/>
            </a:pPr>
            <a:r>
              <a:rPr lang="pl-PL" dirty="0"/>
              <a:t>Mam nadzieję, że poznacie nowe narzędzie do nauki</a:t>
            </a:r>
            <a:br>
              <a:rPr lang="pl-PL" dirty="0"/>
            </a:br>
            <a:r>
              <a:rPr lang="pl-PL" dirty="0"/>
              <a:t>i dzięki temu nauka do egzaminu będzie dla Was łatwa</a:t>
            </a:r>
            <a:br>
              <a:rPr lang="pl-PL" dirty="0"/>
            </a:br>
            <a:r>
              <a:rPr lang="pl-PL" dirty="0"/>
              <a:t>i przyjemna. </a:t>
            </a:r>
          </a:p>
          <a:p>
            <a:pPr marL="0" indent="0" algn="ctr">
              <a:buNone/>
            </a:pPr>
            <a:r>
              <a:rPr lang="pl-PL" u="sng" dirty="0"/>
              <a:t>Zapraszam do pracy!</a:t>
            </a:r>
          </a:p>
        </p:txBody>
      </p:sp>
    </p:spTree>
    <p:extLst>
      <p:ext uri="{BB962C8B-B14F-4D97-AF65-F5344CB8AC3E}">
        <p14:creationId xmlns:p14="http://schemas.microsoft.com/office/powerpoint/2010/main" xmlns="" val="31649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906888" cy="2404864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Będziecie pracować w 4 grupach 2 osobowych. Zadaniem każdej grupy jest stworzenie 2 </a:t>
            </a:r>
            <a:r>
              <a:rPr lang="pl-PL" dirty="0" err="1"/>
              <a:t>quizzizów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i  wprowadzenie do niego pytań testowych.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1367" r="98633">
                        <a14:backgroundMark x1="10156" y1="63477" x2="10156" y2="63477"/>
                        <a14:backgroundMark x1="7617" y1="66406" x2="10742" y2="64453"/>
                        <a14:backgroundMark x1="17773" y1="63867" x2="23047" y2="68555"/>
                        <a14:backgroundMark x1="40820" y1="71875" x2="40820" y2="79492"/>
                        <a14:backgroundMark x1="22656" y1="58984" x2="45508" y2="59180"/>
                        <a14:backgroundMark x1="54492" y1="60156" x2="77539" y2="59570"/>
                        <a14:backgroundMark x1="76758" y1="69141" x2="82813" y2="62695"/>
                        <a14:backgroundMark x1="87891" y1="63086" x2="93359" y2="67578"/>
                        <a14:backgroundMark x1="64648" y1="87109" x2="65039" y2="98242"/>
                        <a14:backgroundMark x1="70898" y1="84766" x2="71289" y2="97266"/>
                        <a14:backgroundMark x1="60352" y1="77930" x2="64063" y2="82031"/>
                        <a14:backgroundMark x1="59570" y1="71875" x2="59570" y2="71875"/>
                        <a14:backgroundMark x1="36523" y1="4883" x2="42188" y2="11328"/>
                        <a14:backgroundMark x1="29883" y1="84766" x2="30859" y2="98828"/>
                        <a14:backgroundMark x1="36133" y1="87695" x2="36523" y2="97266"/>
                        <a14:backgroundMark x1="28906" y1="83008" x2="29297" y2="97461"/>
                        <a14:backgroundMark x1="5664" y1="75781" x2="5664" y2="75781"/>
                        <a14:backgroundMark x1="6055" y1="79492" x2="6055" y2="79492"/>
                        <a14:backgroundMark x1="76758" y1="78906" x2="76758" y2="78906"/>
                        <a14:backgroundMark x1="92969" y1="78711" x2="92969" y2="78711"/>
                        <a14:backgroundMark x1="47070" y1="52734" x2="47070" y2="52734"/>
                        <a14:backgroundMark x1="52930" y1="53320" x2="52930" y2="53320"/>
                        <a14:backgroundMark x1="46484" y1="1563" x2="46680" y2="8398"/>
                        <a14:backgroundMark x1="53125" y1="1563" x2="53516" y2="7813"/>
                        <a14:backgroundMark x1="77148" y1="7813" x2="82617" y2="16406"/>
                      </a14:backgroundRemoval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8104" y="1008376"/>
            <a:ext cx="2664296" cy="2664296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5" name="Prostokąt 4"/>
          <p:cNvSpPr/>
          <p:nvPr/>
        </p:nvSpPr>
        <p:spPr>
          <a:xfrm>
            <a:off x="3491880" y="414908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l-PL" sz="2400" dirty="0"/>
              <a:t>Po skończeniu pracy, zaprezentujecie Wasze </a:t>
            </a:r>
            <a:r>
              <a:rPr lang="pl-PL" sz="2400" dirty="0" err="1"/>
              <a:t>quizzizy</a:t>
            </a:r>
            <a:r>
              <a:rPr lang="pl-PL" sz="2400" dirty="0"/>
              <a:t>, oraz przetestujecie Waszych kolegów ze znajomości podstawowych wiadomości. </a:t>
            </a:r>
          </a:p>
          <a:p>
            <a:pPr algn="just"/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1201"/>
          <a:stretch/>
        </p:blipFill>
        <p:spPr bwMode="auto">
          <a:xfrm>
            <a:off x="539552" y="3674224"/>
            <a:ext cx="2808312" cy="26900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51850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467600" cy="1008112"/>
          </a:xfrm>
        </p:spPr>
        <p:txBody>
          <a:bodyPr anchor="t"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78015693"/>
              </p:ext>
            </p:extLst>
          </p:nvPr>
        </p:nvGraphicFramePr>
        <p:xfrm>
          <a:off x="323528" y="1291552"/>
          <a:ext cx="8352928" cy="5233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rostokąt 5"/>
          <p:cNvSpPr/>
          <p:nvPr/>
        </p:nvSpPr>
        <p:spPr>
          <a:xfrm>
            <a:off x="2146075" y="5704976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Stwórzcie </a:t>
            </a:r>
            <a:r>
              <a:rPr lang="pl-PL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quizziz</a:t>
            </a:r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542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8000"/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43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</a:extLst>
          </a:blip>
          <a:srcRect/>
          <a:stretch>
            <a:fillRect t="9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Poszukaj wylosowanych testów, oraz poprawnych odpowiedzi, skorzystaj przy tym z informacji w  zasobach.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 Wprowadź do </a:t>
            </a:r>
            <a:r>
              <a:rPr lang="pl-PL" dirty="0" err="1"/>
              <a:t>quizzizu</a:t>
            </a:r>
            <a:r>
              <a:rPr lang="pl-PL" dirty="0"/>
              <a:t> pytania testowe, zaznaczając prawidłowe odpowiedzi.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Zaprezentuj stworzony </a:t>
            </a:r>
            <a:r>
              <a:rPr lang="pl-PL" dirty="0" err="1"/>
              <a:t>quizziz</a:t>
            </a:r>
            <a:r>
              <a:rPr lang="pl-PL" dirty="0"/>
              <a:t> i  przetestuj kolegów z wiedzy potrzebnej do zdania egzaminu zawodowego.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142320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sharpenSoften amount="-2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ZASOBY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fontScale="77500" lnSpcReduction="20000"/>
          </a:bodyPr>
          <a:lstStyle/>
          <a:p>
            <a:r>
              <a:rPr lang="pl-PL" sz="3200" u="sng" dirty="0">
                <a:hlinkClick r:id="rId4"/>
              </a:rPr>
              <a:t>https://quizizz.com/admin</a:t>
            </a:r>
            <a:endParaRPr lang="pl-PL" sz="3200" u="sng" dirty="0"/>
          </a:p>
          <a:p>
            <a:endParaRPr lang="pl-PL" sz="3200" dirty="0"/>
          </a:p>
          <a:p>
            <a:r>
              <a:rPr lang="pl-PL" sz="3200" u="sng" dirty="0">
                <a:hlinkClick r:id="rId5"/>
              </a:rPr>
              <a:t>https://www.youtube.com/watch?v=00wtJcmHkeU</a:t>
            </a:r>
            <a:endParaRPr lang="pl-PL" sz="3200" dirty="0"/>
          </a:p>
          <a:p>
            <a:endParaRPr lang="pl-PL" sz="3200" u="sng" dirty="0">
              <a:hlinkClick r:id="rId6"/>
            </a:endParaRPr>
          </a:p>
          <a:p>
            <a:r>
              <a:rPr lang="pl-PL" sz="3200" u="sng" dirty="0">
                <a:hlinkClick r:id="rId6"/>
              </a:rPr>
              <a:t>https://arkusze.pl/egzamin-zawodowy-administracyjno-uslugowy</a:t>
            </a:r>
            <a:r>
              <a:rPr lang="pl-PL" sz="3200" u="sng" dirty="0" smtClean="0">
                <a:hlinkClick r:id="rId6"/>
              </a:rPr>
              <a:t>/</a:t>
            </a:r>
            <a:endParaRPr lang="pl-PL" sz="3200" u="sng" dirty="0" smtClean="0"/>
          </a:p>
          <a:p>
            <a:r>
              <a:rPr lang="pl-PL" sz="3200" dirty="0" smtClean="0">
                <a:hlinkClick r:id="rId7"/>
              </a:rPr>
              <a:t>http://</a:t>
            </a:r>
            <a:r>
              <a:rPr lang="pl-PL" sz="3200" dirty="0" smtClean="0">
                <a:hlinkClick r:id="rId7"/>
              </a:rPr>
              <a:t>mcdn.edu.pl/wp-content/uploads/2020/04/Quizziz-instrukcja-Sykulska.pdf</a:t>
            </a:r>
            <a:endParaRPr lang="pl-PL" sz="3200" dirty="0" smtClean="0"/>
          </a:p>
          <a:p>
            <a:r>
              <a:rPr lang="pl-PL" sz="3200" dirty="0" smtClean="0">
                <a:hlinkClick r:id="rId8"/>
              </a:rPr>
              <a:t>https://schoolthemes.wordpress.com/2018/03/29/quizizz-sprawdz-ucznia-quizem</a:t>
            </a:r>
            <a:r>
              <a:rPr lang="pl-PL" sz="3200" dirty="0" smtClean="0">
                <a:hlinkClick r:id="rId8"/>
              </a:rPr>
              <a:t>/</a:t>
            </a:r>
            <a:endParaRPr lang="pl-PL" sz="3200" dirty="0" smtClean="0"/>
          </a:p>
          <a:p>
            <a:r>
              <a:rPr lang="pl-PL" sz="3200" smtClean="0"/>
              <a:t>https://www.testy.egzaminzawodowy.info/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xmlns="" val="4033204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/>
              <a:t>EWALUACJA</a:t>
            </a:r>
            <a:endParaRPr lang="en-GB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440466993"/>
              </p:ext>
            </p:extLst>
          </p:nvPr>
        </p:nvGraphicFramePr>
        <p:xfrm>
          <a:off x="251520" y="1700808"/>
          <a:ext cx="8424000" cy="505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8000"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Kryteria oceny</a:t>
                      </a:r>
                      <a:endParaRPr lang="en-GB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1-2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3-4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/>
                        <a:t>Współpraca w zespołach</a:t>
                      </a:r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dirty="0"/>
                        <a:t>Brak współpracy i dyskusji, nieporozumienia</a:t>
                      </a:r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Względnie dobra współpraca, dyskusje na temat zadania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Wzorowa współpraca i konstruktywne dyskusje na temat zadania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/>
                        <a:t>Zaangażowanie w wyszukanie  informacji</a:t>
                      </a:r>
                      <a:r>
                        <a:rPr lang="pl-PL" sz="1200" b="1" baseline="0" dirty="0"/>
                        <a:t> i tworzenie quizu</a:t>
                      </a:r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Brak zaangażowania i entuzjazmu podczas</a:t>
                      </a:r>
                      <a:r>
                        <a:rPr lang="pl-PL" sz="1200" baseline="0" dirty="0"/>
                        <a:t> wyszukiwania i wyjaśniania informacji. Nie uczestniczenie w tworzeniu quizu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Względne zaangażowanie, wybór pytań testowych bez uwzględnienia ich charakterystyki.</a:t>
                      </a:r>
                      <a:r>
                        <a:rPr lang="pl-PL" sz="1200" baseline="0" dirty="0"/>
                        <a:t> Sporządzanie quizu bez zwracania uwagi na szczegóły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Pełne zaangażowanie, poprawny wybór pojęć, wraz z ich właściwą charakterystyką</a:t>
                      </a:r>
                      <a:r>
                        <a:rPr lang="pl-PL" sz="1200" baseline="0" dirty="0"/>
                        <a:t>. Ambitne podejście do tworzenia quizu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/>
                        <a:t>Jakość quizu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Nie sporządzono quizu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Sporządzony</a:t>
                      </a:r>
                      <a:r>
                        <a:rPr lang="pl-PL" sz="1200" baseline="0" dirty="0"/>
                        <a:t> quiz </a:t>
                      </a:r>
                      <a:r>
                        <a:rPr lang="pl-PL" sz="1200" dirty="0"/>
                        <a:t>zawierał</a:t>
                      </a:r>
                      <a:r>
                        <a:rPr lang="pl-PL" sz="1200" baseline="0" dirty="0"/>
                        <a:t> </a:t>
                      </a:r>
                      <a:r>
                        <a:rPr lang="pl-PL" sz="1200" dirty="0"/>
                        <a:t>błędy w formie, błędy stylistyczne, ortograficzne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Wzorowo przygotowany</a:t>
                      </a:r>
                      <a:r>
                        <a:rPr lang="pl-PL" sz="1200" baseline="0" dirty="0"/>
                        <a:t> </a:t>
                      </a:r>
                      <a:r>
                        <a:rPr lang="pl-PL" sz="1200" dirty="0"/>
                        <a:t>quiz, przejrzysty, bez błędów ortograficznych i stylistycznych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323528" y="1151746"/>
            <a:ext cx="80648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dirty="0">
                <a:solidFill>
                  <a:prstClr val="black"/>
                </a:solidFill>
              </a:rPr>
              <a:t>czyli jak będziecie oceniani…..</a:t>
            </a:r>
            <a:endParaRPr lang="en-GB" sz="2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219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ctr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4244837"/>
              </p:ext>
            </p:extLst>
          </p:nvPr>
        </p:nvGraphicFramePr>
        <p:xfrm>
          <a:off x="1331640" y="2132856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Punkty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Ocena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0-4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niedostateczna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4-5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dopuszczająca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940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6-7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dostateczna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8-9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dobra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10-11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bardzo dobra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celująca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062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Dzięki temu, że wykonaliście zadanie przekonaliście się, że można powtarzać  wiadomości w atrakcyjny sposób.</a:t>
            </a:r>
          </a:p>
          <a:p>
            <a:pPr marL="475488" lvl="1" indent="0" algn="just">
              <a:buNone/>
            </a:pPr>
            <a:r>
              <a:rPr lang="pl-PL" dirty="0"/>
              <a:t>Nauczyliście się tworzyć i wykorzystywać ciekawe narzędzie do nauki, które może posłużyć Wam na innych przedmiotach.</a:t>
            </a:r>
          </a:p>
          <a:p>
            <a:pPr marL="109728" indent="0" algn="just">
              <a:buNone/>
            </a:pPr>
            <a:r>
              <a:rPr lang="pl-PL" dirty="0"/>
              <a:t>Rozwijaliście umiejętności współpracy w grupie oraz odpowiedzialności za wspólnie wykonywane zadanie. </a:t>
            </a:r>
          </a:p>
          <a:p>
            <a:pPr marL="475488" lvl="1" indent="0" algn="just">
              <a:buNone/>
            </a:pPr>
            <a:r>
              <a:rPr lang="pl-PL" dirty="0"/>
              <a:t>Przygotowane dokumenty mogą służyć Wam przez cały rok i być wykorzystywane wielokrotnie, w  zależności  od potrzeb.</a:t>
            </a:r>
          </a:p>
          <a:p>
            <a:pPr marL="109728" indent="0" algn="just">
              <a:buNone/>
            </a:pPr>
            <a:r>
              <a:rPr lang="pl-PL" dirty="0"/>
              <a:t>Na podstawie nabytej wiedzy możecie tworzyć </a:t>
            </a:r>
            <a:r>
              <a:rPr lang="pl-PL" dirty="0" err="1"/>
              <a:t>quiziz</a:t>
            </a:r>
            <a:r>
              <a:rPr lang="pl-PL" dirty="0"/>
              <a:t> z  kolejnymi pytaniami do nauki.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88489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Niestandardowy 10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45091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184</TotalTime>
  <Words>370</Words>
  <Application>Microsoft Office PowerPoint</Application>
  <PresentationFormat>Pokaz na ekranie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Wykusz</vt:lpstr>
      <vt:lpstr>A, B, C, czy może D?</vt:lpstr>
      <vt:lpstr>WPROWADZENIE</vt:lpstr>
      <vt:lpstr>ZADANIE</vt:lpstr>
      <vt:lpstr>PROCES</vt:lpstr>
      <vt:lpstr>PROCES</vt:lpstr>
      <vt:lpstr>ZASOBY</vt:lpstr>
      <vt:lpstr>EWALUACJA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Marta Słupczyńska</dc:creator>
  <cp:lastModifiedBy>Konrad1</cp:lastModifiedBy>
  <cp:revision>24</cp:revision>
  <dcterms:created xsi:type="dcterms:W3CDTF">2020-08-14T19:56:28Z</dcterms:created>
  <dcterms:modified xsi:type="dcterms:W3CDTF">2021-08-17T22:01:47Z</dcterms:modified>
</cp:coreProperties>
</file>